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T Sans Narrow"/>
      <p:regular r:id="rId31"/>
      <p:bold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PTSansNarrow-bold.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14727250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1472725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6a63fd01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6a63fd0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6a63fd010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6a63fd010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6a63fd010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d6a63fd010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14727250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14727250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14727250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14727250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359da59c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359da59c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Chance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1472725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1472725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Chance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1472725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1472725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Chance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359da59c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359da59c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359da59c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359da59c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14727250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14727250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14727250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14727250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14727250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d14727250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6a63fd01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6a63fd01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60b35d1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60b35d1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359da59c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d359da59c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359da59c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359da59c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359da59c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359da59c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359da59c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359da59c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Krishan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359da59c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359da59c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Krishan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359da59c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359da59c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14727250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14727250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359da59c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359da59c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rive.google.com/file/d/1Xx5qfZ8TuTRMliUJqHzc9-Q4BraUXbe2/view"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oFVEWsUlPkxhF2AC7ejE_0GsZ7BvAo82/view"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drive.google.com/file/d/16XFhSXz7TmIvLI-QETMDE1ooa0vk3BiH/view"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Affordable Power Supply</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233A44"/>
                </a:solidFill>
                <a:latin typeface="Times New Roman"/>
                <a:ea typeface="Times New Roman"/>
                <a:cs typeface="Times New Roman"/>
                <a:sym typeface="Times New Roman"/>
              </a:rPr>
              <a:t>s</a:t>
            </a:r>
            <a:r>
              <a:rPr lang="en">
                <a:solidFill>
                  <a:srgbClr val="233A44"/>
                </a:solidFill>
                <a:latin typeface="Times New Roman"/>
                <a:ea typeface="Times New Roman"/>
                <a:cs typeface="Times New Roman"/>
                <a:sym typeface="Times New Roman"/>
              </a:rPr>
              <a:t>dmay21-47</a:t>
            </a:r>
            <a:endParaRPr>
              <a:solidFill>
                <a:srgbClr val="233A44"/>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 Selection </a:t>
            </a:r>
            <a:endParaRPr/>
          </a:p>
        </p:txBody>
      </p:sp>
      <p:sp>
        <p:nvSpPr>
          <p:cNvPr id="123" name="Google Shape;123;p22"/>
          <p:cNvSpPr txBox="1"/>
          <p:nvPr>
            <p:ph idx="1" type="body"/>
          </p:nvPr>
        </p:nvSpPr>
        <p:spPr>
          <a:xfrm>
            <a:off x="311700" y="1266325"/>
            <a:ext cx="8520600" cy="3555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Char char="●"/>
            </a:pPr>
            <a:r>
              <a:rPr lang="en">
                <a:solidFill>
                  <a:srgbClr val="000000"/>
                </a:solidFill>
                <a:latin typeface="Times New Roman"/>
                <a:ea typeface="Times New Roman"/>
                <a:cs typeface="Times New Roman"/>
                <a:sym typeface="Times New Roman"/>
              </a:rPr>
              <a:t>Microcontroller (</a:t>
            </a:r>
            <a:r>
              <a:rPr lang="en">
                <a:solidFill>
                  <a:srgbClr val="000000"/>
                </a:solidFill>
                <a:latin typeface="Times New Roman"/>
                <a:ea typeface="Times New Roman"/>
                <a:cs typeface="Times New Roman"/>
                <a:sym typeface="Times New Roman"/>
              </a:rPr>
              <a:t>PIC18F26Q10)</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Adequate </a:t>
            </a:r>
            <a:r>
              <a:rPr lang="en">
                <a:solidFill>
                  <a:srgbClr val="000000"/>
                </a:solidFill>
                <a:latin typeface="Times New Roman"/>
                <a:ea typeface="Times New Roman"/>
                <a:cs typeface="Times New Roman"/>
                <a:sym typeface="Times New Roman"/>
              </a:rPr>
              <a:t>amount of </a:t>
            </a:r>
            <a:r>
              <a:rPr lang="en">
                <a:solidFill>
                  <a:srgbClr val="000000"/>
                </a:solidFill>
                <a:latin typeface="Times New Roman"/>
                <a:ea typeface="Times New Roman"/>
                <a:cs typeface="Times New Roman"/>
                <a:sym typeface="Times New Roman"/>
              </a:rPr>
              <a:t>I/O pins </a:t>
            </a:r>
            <a:r>
              <a:rPr lang="en">
                <a:solidFill>
                  <a:srgbClr val="000000"/>
                </a:solidFill>
                <a:latin typeface="Times New Roman"/>
                <a:ea typeface="Times New Roman"/>
                <a:cs typeface="Times New Roman"/>
                <a:sym typeface="Times New Roman"/>
              </a:rPr>
              <a:t>for our needs</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Internal oscillator</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Team member had experience with this microcontroller</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Char char="●"/>
            </a:pPr>
            <a:r>
              <a:rPr lang="en">
                <a:solidFill>
                  <a:srgbClr val="000000"/>
                </a:solidFill>
                <a:latin typeface="Times New Roman"/>
                <a:ea typeface="Times New Roman"/>
                <a:cs typeface="Times New Roman"/>
                <a:sym typeface="Times New Roman"/>
              </a:rPr>
              <a:t>2 to 25 VDC switching regulator (</a:t>
            </a:r>
            <a:r>
              <a:rPr lang="en">
                <a:solidFill>
                  <a:srgbClr val="000000"/>
                </a:solidFill>
                <a:highlight>
                  <a:srgbClr val="FFFFFF"/>
                </a:highlight>
                <a:latin typeface="Times New Roman"/>
                <a:ea typeface="Times New Roman"/>
                <a:cs typeface="Times New Roman"/>
                <a:sym typeface="Times New Roman"/>
              </a:rPr>
              <a:t>LM2595TADJG)</a:t>
            </a:r>
            <a:endParaRPr>
              <a:solidFill>
                <a:srgbClr val="000000"/>
              </a:solidFill>
              <a:highlight>
                <a:srgbClr val="FFFFFF"/>
              </a:highlight>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highlight>
                  <a:srgbClr val="FFFFFF"/>
                </a:highlight>
                <a:latin typeface="Times New Roman"/>
                <a:ea typeface="Times New Roman"/>
                <a:cs typeface="Times New Roman"/>
                <a:sym typeface="Times New Roman"/>
              </a:rPr>
              <a:t>Needed ~30V input with 2-25V at 1A output</a:t>
            </a:r>
            <a:endParaRPr>
              <a:solidFill>
                <a:srgbClr val="000000"/>
              </a:solidFill>
              <a:highlight>
                <a:srgbClr val="FFFFFF"/>
              </a:highlight>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highlight>
                  <a:srgbClr val="FFFFFF"/>
                </a:highlight>
                <a:latin typeface="Times New Roman"/>
                <a:ea typeface="Times New Roman"/>
                <a:cs typeface="Times New Roman"/>
                <a:sym typeface="Times New Roman"/>
              </a:rPr>
              <a:t>Many affordable options, through-hole selected</a:t>
            </a:r>
            <a:endParaRPr>
              <a:solidFill>
                <a:srgbClr val="000000"/>
              </a:solidFill>
              <a:highlight>
                <a:srgbClr val="FFFFFF"/>
              </a:highlight>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-2 to -25 VDC switching regulator (LT1931ES5#TRPBF)</a:t>
            </a:r>
            <a:endParaRPr>
              <a:solidFill>
                <a:srgbClr val="000000"/>
              </a:solidFill>
              <a:highlight>
                <a:srgbClr val="FFFFFF"/>
              </a:highlight>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highlight>
                  <a:srgbClr val="FFFFFF"/>
                </a:highlight>
                <a:latin typeface="Times New Roman"/>
                <a:ea typeface="Times New Roman"/>
                <a:cs typeface="Times New Roman"/>
                <a:sym typeface="Times New Roman"/>
              </a:rPr>
              <a:t>Difficult to find a part meeting specs</a:t>
            </a:r>
            <a:endParaRPr>
              <a:solidFill>
                <a:srgbClr val="000000"/>
              </a:solidFill>
              <a:highlight>
                <a:srgbClr val="FFFFFF"/>
              </a:highlight>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highlight>
                  <a:srgbClr val="FFFFFF"/>
                </a:highlight>
                <a:latin typeface="Times New Roman"/>
                <a:ea typeface="Times New Roman"/>
                <a:cs typeface="Times New Roman"/>
                <a:sym typeface="Times New Roman"/>
              </a:rPr>
              <a:t>Forced to choose surface mount part with 16V max input</a:t>
            </a:r>
            <a:endParaRPr>
              <a:solidFill>
                <a:srgbClr val="000000"/>
              </a:solidFill>
              <a:highlight>
                <a:srgbClr val="FFFFFF"/>
              </a:highlight>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1 to 10 VDC switching regulator (LMR14010ADDCR)</a:t>
            </a:r>
            <a:endParaRPr>
              <a:solidFill>
                <a:srgbClr val="000000"/>
              </a:solidFill>
              <a:highlight>
                <a:srgbClr val="FFFFFF"/>
              </a:highlight>
              <a:latin typeface="Times New Roman"/>
              <a:ea typeface="Times New Roman"/>
              <a:cs typeface="Times New Roman"/>
              <a:sym typeface="Times New Roman"/>
            </a:endParaRPr>
          </a:p>
          <a:p>
            <a:pPr indent="-317500" lvl="1" marL="914400" rtl="0" algn="l">
              <a:spcBef>
                <a:spcPts val="0"/>
              </a:spcBef>
              <a:spcAft>
                <a:spcPts val="0"/>
              </a:spcAft>
              <a:buSzPts val="1400"/>
              <a:buFont typeface="Arial"/>
              <a:buChar char="○"/>
            </a:pPr>
            <a:r>
              <a:rPr lang="en">
                <a:solidFill>
                  <a:srgbClr val="000000"/>
                </a:solidFill>
                <a:highlight>
                  <a:schemeClr val="lt1"/>
                </a:highlight>
                <a:latin typeface="Times New Roman"/>
                <a:ea typeface="Times New Roman"/>
                <a:cs typeface="Times New Roman"/>
                <a:sym typeface="Times New Roman"/>
              </a:rPr>
              <a:t>Needed ~30V input with 1-10V at 1A output</a:t>
            </a:r>
            <a:endParaRPr>
              <a:solidFill>
                <a:srgbClr val="000000"/>
              </a:solidFill>
              <a:highlight>
                <a:schemeClr val="lt1"/>
              </a:highlight>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highlight>
                  <a:schemeClr val="lt1"/>
                </a:highlight>
                <a:latin typeface="Times New Roman"/>
                <a:ea typeface="Times New Roman"/>
                <a:cs typeface="Times New Roman"/>
                <a:sym typeface="Times New Roman"/>
              </a:rPr>
              <a:t>Difficult to find requirements, forced to choose surface mount part</a:t>
            </a:r>
            <a:endParaRPr>
              <a:solidFill>
                <a:srgbClr val="000000"/>
              </a:solidFill>
              <a:highlight>
                <a:schemeClr val="lt1"/>
              </a:highlight>
              <a:latin typeface="Times New Roman"/>
              <a:ea typeface="Times New Roman"/>
              <a:cs typeface="Times New Roman"/>
              <a:sym typeface="Times New Roman"/>
            </a:endParaRPr>
          </a:p>
        </p:txBody>
      </p:sp>
      <p:pic>
        <p:nvPicPr>
          <p:cNvPr id="124" name="Google Shape;124;p22"/>
          <p:cNvPicPr preferRelativeResize="0"/>
          <p:nvPr/>
        </p:nvPicPr>
        <p:blipFill>
          <a:blip r:embed="rId3">
            <a:alphaModFix/>
          </a:blip>
          <a:stretch>
            <a:fillRect/>
          </a:stretch>
        </p:blipFill>
        <p:spPr>
          <a:xfrm>
            <a:off x="6065100" y="445025"/>
            <a:ext cx="2541475" cy="254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Schematic (High level)</a:t>
            </a:r>
            <a:endParaRPr/>
          </a:p>
        </p:txBody>
      </p:sp>
      <p:pic>
        <p:nvPicPr>
          <p:cNvPr id="130" name="Google Shape;130;p23"/>
          <p:cNvPicPr preferRelativeResize="0"/>
          <p:nvPr/>
        </p:nvPicPr>
        <p:blipFill>
          <a:blip r:embed="rId3">
            <a:alphaModFix/>
          </a:blip>
          <a:stretch>
            <a:fillRect/>
          </a:stretch>
        </p:blipFill>
        <p:spPr>
          <a:xfrm>
            <a:off x="3444075" y="498675"/>
            <a:ext cx="5414125" cy="3991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Schematic (MCU)</a:t>
            </a:r>
            <a:endParaRPr/>
          </a:p>
        </p:txBody>
      </p:sp>
      <p:pic>
        <p:nvPicPr>
          <p:cNvPr id="136" name="Google Shape;136;p24"/>
          <p:cNvPicPr preferRelativeResize="0"/>
          <p:nvPr/>
        </p:nvPicPr>
        <p:blipFill>
          <a:blip r:embed="rId3">
            <a:alphaModFix/>
          </a:blip>
          <a:stretch>
            <a:fillRect/>
          </a:stretch>
        </p:blipFill>
        <p:spPr>
          <a:xfrm>
            <a:off x="3119700" y="634475"/>
            <a:ext cx="5719500" cy="39345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Schematic (Regulators)</a:t>
            </a:r>
            <a:endParaRPr/>
          </a:p>
        </p:txBody>
      </p:sp>
      <p:pic>
        <p:nvPicPr>
          <p:cNvPr id="142" name="Google Shape;142;p25"/>
          <p:cNvPicPr preferRelativeResize="0"/>
          <p:nvPr/>
        </p:nvPicPr>
        <p:blipFill rotWithShape="1">
          <a:blip r:embed="rId3">
            <a:alphaModFix/>
          </a:blip>
          <a:srcRect b="45426" l="22890" r="18008" t="21418"/>
          <a:stretch/>
        </p:blipFill>
        <p:spPr>
          <a:xfrm>
            <a:off x="4377500" y="817550"/>
            <a:ext cx="4079825" cy="1585900"/>
          </a:xfrm>
          <a:prstGeom prst="rect">
            <a:avLst/>
          </a:prstGeom>
          <a:noFill/>
          <a:ln cap="flat" cmpd="sng" w="9525">
            <a:solidFill>
              <a:srgbClr val="000000"/>
            </a:solidFill>
            <a:prstDash val="solid"/>
            <a:round/>
            <a:headEnd len="sm" w="sm" type="none"/>
            <a:tailEnd len="sm" w="sm" type="none"/>
          </a:ln>
        </p:spPr>
      </p:pic>
      <p:pic>
        <p:nvPicPr>
          <p:cNvPr id="143" name="Google Shape;143;p25"/>
          <p:cNvPicPr preferRelativeResize="0"/>
          <p:nvPr/>
        </p:nvPicPr>
        <p:blipFill>
          <a:blip r:embed="rId4">
            <a:alphaModFix/>
          </a:blip>
          <a:stretch>
            <a:fillRect/>
          </a:stretch>
        </p:blipFill>
        <p:spPr>
          <a:xfrm>
            <a:off x="4377500" y="2923275"/>
            <a:ext cx="4079826" cy="1336955"/>
          </a:xfrm>
          <a:prstGeom prst="rect">
            <a:avLst/>
          </a:prstGeom>
          <a:noFill/>
          <a:ln cap="flat" cmpd="sng" w="9525">
            <a:solidFill>
              <a:srgbClr val="233A44"/>
            </a:solidFill>
            <a:prstDash val="solid"/>
            <a:round/>
            <a:headEnd len="sm" w="sm" type="none"/>
            <a:tailEnd len="sm" w="sm" type="none"/>
          </a:ln>
        </p:spPr>
      </p:pic>
      <p:pic>
        <p:nvPicPr>
          <p:cNvPr id="144" name="Google Shape;144;p25"/>
          <p:cNvPicPr preferRelativeResize="0"/>
          <p:nvPr/>
        </p:nvPicPr>
        <p:blipFill>
          <a:blip r:embed="rId5">
            <a:alphaModFix/>
          </a:blip>
          <a:stretch>
            <a:fillRect/>
          </a:stretch>
        </p:blipFill>
        <p:spPr>
          <a:xfrm>
            <a:off x="723870" y="2923275"/>
            <a:ext cx="3083829" cy="1336950"/>
          </a:xfrm>
          <a:prstGeom prst="rect">
            <a:avLst/>
          </a:prstGeom>
          <a:noFill/>
          <a:ln cap="flat" cmpd="sng" w="9525">
            <a:solidFill>
              <a:srgbClr val="233A44"/>
            </a:solidFill>
            <a:prstDash val="solid"/>
            <a:round/>
            <a:headEnd len="sm" w="sm" type="none"/>
            <a:tailEnd len="sm" w="sm" type="none"/>
          </a:ln>
        </p:spPr>
      </p:pic>
      <p:sp>
        <p:nvSpPr>
          <p:cNvPr id="145" name="Google Shape;145;p25"/>
          <p:cNvSpPr txBox="1"/>
          <p:nvPr/>
        </p:nvSpPr>
        <p:spPr>
          <a:xfrm>
            <a:off x="4653863" y="417350"/>
            <a:ext cx="352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-2V to -25V</a:t>
            </a:r>
            <a:endParaRPr>
              <a:latin typeface="Open Sans"/>
              <a:ea typeface="Open Sans"/>
              <a:cs typeface="Open Sans"/>
              <a:sym typeface="Open Sans"/>
            </a:endParaRPr>
          </a:p>
        </p:txBody>
      </p:sp>
      <p:sp>
        <p:nvSpPr>
          <p:cNvPr id="146" name="Google Shape;146;p25"/>
          <p:cNvSpPr txBox="1"/>
          <p:nvPr/>
        </p:nvSpPr>
        <p:spPr>
          <a:xfrm>
            <a:off x="4653863" y="2523075"/>
            <a:ext cx="352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2V to 25V</a:t>
            </a:r>
            <a:endParaRPr>
              <a:latin typeface="Open Sans"/>
              <a:ea typeface="Open Sans"/>
              <a:cs typeface="Open Sans"/>
              <a:sym typeface="Open Sans"/>
            </a:endParaRPr>
          </a:p>
        </p:txBody>
      </p:sp>
      <p:sp>
        <p:nvSpPr>
          <p:cNvPr id="147" name="Google Shape;147;p25"/>
          <p:cNvSpPr txBox="1"/>
          <p:nvPr/>
        </p:nvSpPr>
        <p:spPr>
          <a:xfrm>
            <a:off x="502225" y="2523075"/>
            <a:ext cx="352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1</a:t>
            </a:r>
            <a:r>
              <a:rPr lang="en">
                <a:latin typeface="Open Sans"/>
                <a:ea typeface="Open Sans"/>
                <a:cs typeface="Open Sans"/>
                <a:sym typeface="Open Sans"/>
              </a:rPr>
              <a:t>V to 10V</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Design</a:t>
            </a:r>
            <a:endParaRPr/>
          </a:p>
        </p:txBody>
      </p:sp>
      <p:sp>
        <p:nvSpPr>
          <p:cNvPr id="153" name="Google Shape;153;p26"/>
          <p:cNvSpPr txBox="1"/>
          <p:nvPr>
            <p:ph idx="1" type="body"/>
          </p:nvPr>
        </p:nvSpPr>
        <p:spPr>
          <a:xfrm>
            <a:off x="356825" y="1279200"/>
            <a:ext cx="4857600" cy="33027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4.6 x 4.5in (118 x 115mm)</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Board Stack-up</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Top- Signal</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In1- Ground</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In2- Power</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Bottom- Signal</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solidFill>
                <a:srgbClr val="000000"/>
              </a:solidFill>
              <a:latin typeface="Times New Roman"/>
              <a:ea typeface="Times New Roman"/>
              <a:cs typeface="Times New Roman"/>
              <a:sym typeface="Times New Roman"/>
            </a:endParaRPr>
          </a:p>
        </p:txBody>
      </p:sp>
      <p:pic>
        <p:nvPicPr>
          <p:cNvPr id="154" name="Google Shape;154;p26"/>
          <p:cNvPicPr preferRelativeResize="0"/>
          <p:nvPr/>
        </p:nvPicPr>
        <p:blipFill rotWithShape="1">
          <a:blip r:embed="rId3">
            <a:alphaModFix/>
          </a:blip>
          <a:srcRect b="9603" l="24750" r="23043" t="5036"/>
          <a:stretch/>
        </p:blipFill>
        <p:spPr>
          <a:xfrm>
            <a:off x="3815725" y="894000"/>
            <a:ext cx="4743901" cy="3753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Enclosure</a:t>
            </a:r>
            <a:endParaRPr/>
          </a:p>
        </p:txBody>
      </p:sp>
      <p:sp>
        <p:nvSpPr>
          <p:cNvPr id="160" name="Google Shape;160;p27"/>
          <p:cNvSpPr txBox="1"/>
          <p:nvPr>
            <p:ph idx="1" type="body"/>
          </p:nvPr>
        </p:nvSpPr>
        <p:spPr>
          <a:xfrm>
            <a:off x="311700" y="1266325"/>
            <a:ext cx="41679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Five parts that slide together to allow easy access to the inside and to build it.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Chose 3D printing </a:t>
            </a:r>
            <a:r>
              <a:rPr lang="en">
                <a:solidFill>
                  <a:srgbClr val="000000"/>
                </a:solidFill>
                <a:latin typeface="Times New Roman"/>
                <a:ea typeface="Times New Roman"/>
                <a:cs typeface="Times New Roman"/>
                <a:sym typeface="Times New Roman"/>
              </a:rPr>
              <a:t>because</a:t>
            </a:r>
            <a:r>
              <a:rPr lang="en">
                <a:solidFill>
                  <a:srgbClr val="000000"/>
                </a:solidFill>
                <a:latin typeface="Times New Roman"/>
                <a:ea typeface="Times New Roman"/>
                <a:cs typeface="Times New Roman"/>
                <a:sym typeface="Times New Roman"/>
              </a:rPr>
              <a:t> we could be more specific with the interface, as well as pegs for the PCB to be held by.</a:t>
            </a:r>
            <a:endParaRPr>
              <a:solidFill>
                <a:srgbClr val="000000"/>
              </a:solidFill>
              <a:latin typeface="Times New Roman"/>
              <a:ea typeface="Times New Roman"/>
              <a:cs typeface="Times New Roman"/>
              <a:sym typeface="Times New Roman"/>
            </a:endParaRPr>
          </a:p>
        </p:txBody>
      </p:sp>
      <p:pic>
        <p:nvPicPr>
          <p:cNvPr id="161" name="Google Shape;161;p27"/>
          <p:cNvPicPr preferRelativeResize="0"/>
          <p:nvPr/>
        </p:nvPicPr>
        <p:blipFill>
          <a:blip r:embed="rId3">
            <a:alphaModFix/>
          </a:blip>
          <a:stretch>
            <a:fillRect/>
          </a:stretch>
        </p:blipFill>
        <p:spPr>
          <a:xfrm>
            <a:off x="4789000" y="1326450"/>
            <a:ext cx="4197300" cy="2921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514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Unit Testing</a:t>
            </a:r>
            <a:endParaRPr/>
          </a:p>
        </p:txBody>
      </p:sp>
      <p:sp>
        <p:nvSpPr>
          <p:cNvPr id="167" name="Google Shape;167;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6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Tested each individual component separately to verify each component's functionality  </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Voltage regulator ICs </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Built the designed schematic on a breadboard</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Tested it using a lab supply as input and a multimeter to read the voltage output. </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During the initial run of testing, we used standard analog potentiometers in place of the digital potentiometers in the design. </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Prefer to </a:t>
            </a:r>
            <a:r>
              <a:rPr lang="en">
                <a:solidFill>
                  <a:srgbClr val="000000"/>
                </a:solidFill>
                <a:latin typeface="Times New Roman"/>
                <a:ea typeface="Times New Roman"/>
                <a:cs typeface="Times New Roman"/>
                <a:sym typeface="Times New Roman"/>
              </a:rPr>
              <a:t>use the digital potentiometers during interface testing as well. </a:t>
            </a:r>
            <a:endParaRPr>
              <a:solidFill>
                <a:srgbClr val="000000"/>
              </a:solidFill>
              <a:latin typeface="Times New Roman"/>
              <a:ea typeface="Times New Roman"/>
              <a:cs typeface="Times New Roman"/>
              <a:sym typeface="Times New Roman"/>
            </a:endParaRPr>
          </a:p>
          <a:p>
            <a:pPr indent="0" lvl="0" marL="0" rtl="0" algn="l">
              <a:spcBef>
                <a:spcPts val="1000"/>
              </a:spcBef>
              <a:spcAft>
                <a:spcPts val="1200"/>
              </a:spcAft>
              <a:buNone/>
            </a:pPr>
            <a:r>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Interface Testing</a:t>
            </a:r>
            <a:endParaRPr/>
          </a:p>
        </p:txBody>
      </p:sp>
      <p:sp>
        <p:nvSpPr>
          <p:cNvPr id="173" name="Google Shape;173;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4946" lvl="0" marL="457200" rtl="0" algn="l">
              <a:lnSpc>
                <a:spcPct val="150000"/>
              </a:lnSpc>
              <a:spcBef>
                <a:spcPts val="600"/>
              </a:spcBef>
              <a:spcAft>
                <a:spcPts val="0"/>
              </a:spcAft>
              <a:buClr>
                <a:srgbClr val="000000"/>
              </a:buClr>
              <a:buSzPts val="1675"/>
              <a:buFont typeface="Times New Roman"/>
              <a:buChar char="●"/>
            </a:pPr>
            <a:r>
              <a:rPr lang="en" sz="1674">
                <a:solidFill>
                  <a:srgbClr val="000000"/>
                </a:solidFill>
                <a:latin typeface="Times New Roman"/>
                <a:ea typeface="Times New Roman"/>
                <a:cs typeface="Times New Roman"/>
                <a:sym typeface="Times New Roman"/>
              </a:rPr>
              <a:t>LCD, rotary encoder, and push buttons tested with the working voltage regulator circuits</a:t>
            </a:r>
            <a:endParaRPr sz="1674">
              <a:solidFill>
                <a:srgbClr val="000000"/>
              </a:solidFill>
              <a:latin typeface="Times New Roman"/>
              <a:ea typeface="Times New Roman"/>
              <a:cs typeface="Times New Roman"/>
              <a:sym typeface="Times New Roman"/>
            </a:endParaRPr>
          </a:p>
          <a:p>
            <a:pPr indent="-334946" lvl="0" marL="457200" rtl="0" algn="l">
              <a:lnSpc>
                <a:spcPct val="150000"/>
              </a:lnSpc>
              <a:spcBef>
                <a:spcPts val="0"/>
              </a:spcBef>
              <a:spcAft>
                <a:spcPts val="0"/>
              </a:spcAft>
              <a:buClr>
                <a:srgbClr val="000000"/>
              </a:buClr>
              <a:buSzPts val="1675"/>
              <a:buFont typeface="Times New Roman"/>
              <a:buChar char="●"/>
            </a:pPr>
            <a:r>
              <a:rPr lang="en" sz="1674">
                <a:solidFill>
                  <a:srgbClr val="000000"/>
                </a:solidFill>
                <a:latin typeface="Times New Roman"/>
                <a:ea typeface="Times New Roman"/>
                <a:cs typeface="Times New Roman"/>
                <a:sym typeface="Times New Roman"/>
              </a:rPr>
              <a:t>Confirmed push buttons select voltage output to change</a:t>
            </a:r>
            <a:endParaRPr sz="1674">
              <a:solidFill>
                <a:srgbClr val="000000"/>
              </a:solidFill>
              <a:latin typeface="Times New Roman"/>
              <a:ea typeface="Times New Roman"/>
              <a:cs typeface="Times New Roman"/>
              <a:sym typeface="Times New Roman"/>
            </a:endParaRPr>
          </a:p>
          <a:p>
            <a:pPr indent="-334946" lvl="0" marL="457200" rtl="0" algn="l">
              <a:lnSpc>
                <a:spcPct val="150000"/>
              </a:lnSpc>
              <a:spcBef>
                <a:spcPts val="0"/>
              </a:spcBef>
              <a:spcAft>
                <a:spcPts val="0"/>
              </a:spcAft>
              <a:buClr>
                <a:srgbClr val="000000"/>
              </a:buClr>
              <a:buSzPts val="1675"/>
              <a:buFont typeface="Times New Roman"/>
              <a:buChar char="●"/>
            </a:pPr>
            <a:r>
              <a:rPr lang="en" sz="1674">
                <a:solidFill>
                  <a:srgbClr val="000000"/>
                </a:solidFill>
                <a:latin typeface="Times New Roman"/>
                <a:ea typeface="Times New Roman"/>
                <a:cs typeface="Times New Roman"/>
                <a:sym typeface="Times New Roman"/>
              </a:rPr>
              <a:t>Confirmed rotary encoder changes voltage level</a:t>
            </a:r>
            <a:endParaRPr sz="1674">
              <a:solidFill>
                <a:srgbClr val="000000"/>
              </a:solidFill>
              <a:latin typeface="Times New Roman"/>
              <a:ea typeface="Times New Roman"/>
              <a:cs typeface="Times New Roman"/>
              <a:sym typeface="Times New Roman"/>
            </a:endParaRPr>
          </a:p>
          <a:p>
            <a:pPr indent="-334946" lvl="0" marL="457200" rtl="0" algn="l">
              <a:lnSpc>
                <a:spcPct val="150000"/>
              </a:lnSpc>
              <a:spcBef>
                <a:spcPts val="0"/>
              </a:spcBef>
              <a:spcAft>
                <a:spcPts val="0"/>
              </a:spcAft>
              <a:buClr>
                <a:srgbClr val="000000"/>
              </a:buClr>
              <a:buSzPts val="1675"/>
              <a:buFont typeface="Times New Roman"/>
              <a:buChar char="●"/>
            </a:pPr>
            <a:r>
              <a:rPr lang="en" sz="1674">
                <a:solidFill>
                  <a:srgbClr val="000000"/>
                </a:solidFill>
                <a:latin typeface="Times New Roman"/>
                <a:ea typeface="Times New Roman"/>
                <a:cs typeface="Times New Roman"/>
                <a:sym typeface="Times New Roman"/>
              </a:rPr>
              <a:t>Confirmed LCD displays relevant information</a:t>
            </a:r>
            <a:endParaRPr sz="1674">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Acceptance Testing</a:t>
            </a:r>
            <a:endParaRPr/>
          </a:p>
        </p:txBody>
      </p:sp>
      <p:sp>
        <p:nvSpPr>
          <p:cNvPr id="179" name="Google Shape;179;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marR="10160" rtl="0" algn="l">
              <a:lnSpc>
                <a:spcPct val="150000"/>
              </a:lnSpc>
              <a:spcBef>
                <a:spcPts val="4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Our acceptance testing for the power supply is done by testing each output voltage and current levels with a multimeter to ensure the voltage ranges are correct.</a:t>
            </a:r>
            <a:endParaRPr>
              <a:solidFill>
                <a:srgbClr val="000000"/>
              </a:solidFill>
              <a:latin typeface="Times New Roman"/>
              <a:ea typeface="Times New Roman"/>
              <a:cs typeface="Times New Roman"/>
              <a:sym typeface="Times New Roman"/>
            </a:endParaRPr>
          </a:p>
          <a:p>
            <a:pPr indent="-342900" lvl="0" marL="457200" marR="1016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Tested the system with the microcontroller and digital potentiometers.   </a:t>
            </a:r>
            <a:endParaRPr>
              <a:solidFill>
                <a:srgbClr val="000000"/>
              </a:solidFill>
              <a:latin typeface="Times New Roman"/>
              <a:ea typeface="Times New Roman"/>
              <a:cs typeface="Times New Roman"/>
              <a:sym typeface="Times New Roman"/>
            </a:endParaRPr>
          </a:p>
          <a:p>
            <a:pPr indent="-342900" lvl="0" marL="457200" marR="1016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PCB is needed to complete most the testing, and we encountered an issue with our PCB order and have not received the PCB.  The results that we have received thus far have been very good and expect nothing less from the PCB design.  </a:t>
            </a:r>
            <a:endParaRPr>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Demonstration (1 to 10 VDC Output)</a:t>
            </a:r>
            <a:endParaRPr/>
          </a:p>
        </p:txBody>
      </p:sp>
      <p:pic>
        <p:nvPicPr>
          <p:cNvPr id="185" name="Google Shape;185;p31" title="1-10_VDC_Demo_Muted.mp4">
            <a:hlinkClick r:id="rId3"/>
          </p:cNvPr>
          <p:cNvPicPr preferRelativeResize="0"/>
          <p:nvPr/>
        </p:nvPicPr>
        <p:blipFill>
          <a:blip r:embed="rId4">
            <a:alphaModFix/>
          </a:blip>
          <a:stretch>
            <a:fillRect/>
          </a:stretch>
        </p:blipFill>
        <p:spPr>
          <a:xfrm>
            <a:off x="2286000" y="1152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66725" y="2737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73" name="Google Shape;73;p14"/>
          <p:cNvSpPr txBox="1"/>
          <p:nvPr>
            <p:ph idx="1" type="body"/>
          </p:nvPr>
        </p:nvSpPr>
        <p:spPr>
          <a:xfrm>
            <a:off x="266725" y="1131100"/>
            <a:ext cx="8520600" cy="19323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Our project advisor/client is Prof. Gary Tuttle.  We would like to take a moment to thank Prof. Tuttle for all the help this year with our project.</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Demonstration (-2 to -25 VDC Output)</a:t>
            </a:r>
            <a:endParaRPr/>
          </a:p>
          <a:p>
            <a:pPr indent="0" lvl="0" marL="0" rtl="0" algn="l">
              <a:spcBef>
                <a:spcPts val="0"/>
              </a:spcBef>
              <a:spcAft>
                <a:spcPts val="0"/>
              </a:spcAft>
              <a:buNone/>
            </a:pPr>
            <a:r>
              <a:t/>
            </a:r>
            <a:endParaRPr/>
          </a:p>
        </p:txBody>
      </p:sp>
      <p:sp>
        <p:nvSpPr>
          <p:cNvPr id="191" name="Google Shape;191;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PCB was not going to arrive in time for testing</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Decided to demo individual outputs in its absence</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Negative output worked during initial unit testing, but did not work when we recorded demos this week</a:t>
            </a:r>
            <a:endParaRPr>
              <a:solidFill>
                <a:srgbClr val="000000"/>
              </a:solidFill>
              <a:latin typeface="Times New Roman"/>
              <a:ea typeface="Times New Roman"/>
              <a:cs typeface="Times New Roman"/>
              <a:sym typeface="Times New Roman"/>
            </a:endParaRPr>
          </a:p>
          <a:p>
            <a:pPr indent="-317500" lvl="1" marL="914400" rtl="0" algn="l">
              <a:lnSpc>
                <a:spcPct val="150000"/>
              </a:lnSpc>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Did not have enough lab time to thoroughly troubleshoot the issue as plan was just to record demos</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Confident that output would work on PCB</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Demonstration (2 to 25 VDC Output)</a:t>
            </a:r>
            <a:endParaRPr/>
          </a:p>
        </p:txBody>
      </p:sp>
      <p:pic>
        <p:nvPicPr>
          <p:cNvPr id="197" name="Google Shape;197;p33" title="2-25VDC_Demo_Muted.mp4">
            <a:hlinkClick r:id="rId3"/>
          </p:cNvPr>
          <p:cNvPicPr preferRelativeResize="0"/>
          <p:nvPr/>
        </p:nvPicPr>
        <p:blipFill>
          <a:blip r:embed="rId4">
            <a:alphaModFix/>
          </a:blip>
          <a:stretch>
            <a:fillRect/>
          </a:stretch>
        </p:blipFill>
        <p:spPr>
          <a:xfrm>
            <a:off x="2286000" y="1152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Demonstration (5VDC Fixed Output)</a:t>
            </a:r>
            <a:endParaRPr/>
          </a:p>
        </p:txBody>
      </p:sp>
      <p:pic>
        <p:nvPicPr>
          <p:cNvPr id="203" name="Google Shape;203;p34"/>
          <p:cNvPicPr preferRelativeResize="0"/>
          <p:nvPr/>
        </p:nvPicPr>
        <p:blipFill>
          <a:blip r:embed="rId3">
            <a:alphaModFix/>
          </a:blip>
          <a:stretch>
            <a:fillRect/>
          </a:stretch>
        </p:blipFill>
        <p:spPr>
          <a:xfrm>
            <a:off x="1293375" y="1152425"/>
            <a:ext cx="6557234" cy="3686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Demonstration</a:t>
            </a:r>
            <a:r>
              <a:rPr lang="en"/>
              <a:t> (Rotary Encoder)</a:t>
            </a:r>
            <a:endParaRPr/>
          </a:p>
        </p:txBody>
      </p:sp>
      <p:pic>
        <p:nvPicPr>
          <p:cNvPr id="209" name="Google Shape;209;p35" title="20210428_194917.mp4">
            <a:hlinkClick r:id="rId3"/>
          </p:cNvPr>
          <p:cNvPicPr preferRelativeResize="0"/>
          <p:nvPr/>
        </p:nvPicPr>
        <p:blipFill>
          <a:blip r:embed="rId4">
            <a:alphaModFix/>
          </a:blip>
          <a:stretch>
            <a:fillRect/>
          </a:stretch>
        </p:blipFill>
        <p:spPr>
          <a:xfrm>
            <a:off x="2245575" y="1152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15" name="Google Shape;215;p36"/>
          <p:cNvSpPr txBox="1"/>
          <p:nvPr/>
        </p:nvSpPr>
        <p:spPr>
          <a:xfrm>
            <a:off x="560750" y="1256875"/>
            <a:ext cx="8031000" cy="14931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Final approximate price per unit including PCB and casing: $95</a:t>
            </a:r>
            <a:endParaRPr sz="1700">
              <a:latin typeface="Times New Roman"/>
              <a:ea typeface="Times New Roman"/>
              <a:cs typeface="Times New Roman"/>
              <a:sym typeface="Times New Roman"/>
            </a:endParaRPr>
          </a:p>
          <a:p>
            <a:pPr indent="0" lvl="0" marL="457200" rtl="0" algn="l">
              <a:spcBef>
                <a:spcPts val="0"/>
              </a:spcBef>
              <a:spcAft>
                <a:spcPts val="0"/>
              </a:spcAft>
              <a:buNone/>
            </a:pPr>
            <a:r>
              <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Below price requirement of $100</a:t>
            </a:r>
            <a:endParaRPr sz="1700">
              <a:latin typeface="Times New Roman"/>
              <a:ea typeface="Times New Roman"/>
              <a:cs typeface="Times New Roman"/>
              <a:sym typeface="Times New Roman"/>
            </a:endParaRPr>
          </a:p>
          <a:p>
            <a:pPr indent="0" lvl="0" marL="457200" rtl="0" algn="l">
              <a:spcBef>
                <a:spcPts val="0"/>
              </a:spcBef>
              <a:spcAft>
                <a:spcPts val="0"/>
              </a:spcAft>
              <a:buNone/>
            </a:pPr>
            <a:r>
              <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Significantly cheaper than market quad-output power supplies</a:t>
            </a:r>
            <a:endParaRPr sz="17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259950" y="4385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Group Members and Roles</a:t>
            </a:r>
            <a:endParaRPr/>
          </a:p>
        </p:txBody>
      </p:sp>
      <p:sp>
        <p:nvSpPr>
          <p:cNvPr id="221" name="Google Shape;221;p3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233A44"/>
              </a:buClr>
              <a:buSzPts val="1800"/>
              <a:buFont typeface="Times New Roman"/>
              <a:buChar char="●"/>
            </a:pPr>
            <a:r>
              <a:rPr lang="en">
                <a:solidFill>
                  <a:srgbClr val="233A44"/>
                </a:solidFill>
                <a:latin typeface="Times New Roman"/>
                <a:ea typeface="Times New Roman"/>
                <a:cs typeface="Times New Roman"/>
                <a:sym typeface="Times New Roman"/>
              </a:rPr>
              <a:t>Ben Almquist- Test Engineer</a:t>
            </a:r>
            <a:endParaRPr>
              <a:solidFill>
                <a:srgbClr val="233A44"/>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233A44"/>
              </a:buClr>
              <a:buSzPts val="1800"/>
              <a:buFont typeface="Times New Roman"/>
              <a:buChar char="●"/>
            </a:pPr>
            <a:r>
              <a:rPr lang="en">
                <a:solidFill>
                  <a:srgbClr val="233A44"/>
                </a:solidFill>
                <a:latin typeface="Times New Roman"/>
                <a:ea typeface="Times New Roman"/>
                <a:cs typeface="Times New Roman"/>
                <a:sym typeface="Times New Roman"/>
              </a:rPr>
              <a:t>Mary Le- Test Engineer</a:t>
            </a:r>
            <a:endParaRPr>
              <a:solidFill>
                <a:srgbClr val="233A44"/>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233A44"/>
              </a:buClr>
              <a:buSzPts val="1800"/>
              <a:buFont typeface="Times New Roman"/>
              <a:buChar char="●"/>
            </a:pPr>
            <a:r>
              <a:rPr lang="en">
                <a:solidFill>
                  <a:srgbClr val="233A44"/>
                </a:solidFill>
                <a:latin typeface="Times New Roman"/>
                <a:ea typeface="Times New Roman"/>
                <a:cs typeface="Times New Roman"/>
                <a:sym typeface="Times New Roman"/>
              </a:rPr>
              <a:t>Michael </a:t>
            </a:r>
            <a:r>
              <a:rPr lang="en">
                <a:solidFill>
                  <a:srgbClr val="233A44"/>
                </a:solidFill>
                <a:latin typeface="Times New Roman"/>
                <a:ea typeface="Times New Roman"/>
                <a:cs typeface="Times New Roman"/>
                <a:sym typeface="Times New Roman"/>
              </a:rPr>
              <a:t>Neilson- Technical Expert</a:t>
            </a:r>
            <a:r>
              <a:rPr lang="en">
                <a:solidFill>
                  <a:srgbClr val="233A44"/>
                </a:solidFill>
                <a:latin typeface="Times New Roman"/>
                <a:ea typeface="Times New Roman"/>
                <a:cs typeface="Times New Roman"/>
                <a:sym typeface="Times New Roman"/>
              </a:rPr>
              <a:t> </a:t>
            </a:r>
            <a:endParaRPr>
              <a:solidFill>
                <a:srgbClr val="233A44"/>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233A44"/>
              </a:buClr>
              <a:buSzPts val="1800"/>
              <a:buFont typeface="Times New Roman"/>
              <a:buChar char="●"/>
            </a:pPr>
            <a:r>
              <a:rPr lang="en">
                <a:solidFill>
                  <a:srgbClr val="233A44"/>
                </a:solidFill>
                <a:latin typeface="Times New Roman"/>
                <a:ea typeface="Times New Roman"/>
                <a:cs typeface="Times New Roman"/>
                <a:sym typeface="Times New Roman"/>
              </a:rPr>
              <a:t>Adam Simodynes- Team Leader</a:t>
            </a:r>
            <a:endParaRPr>
              <a:solidFill>
                <a:srgbClr val="233A44"/>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233A44"/>
              </a:buClr>
              <a:buSzPts val="1800"/>
              <a:buFont typeface="Times New Roman"/>
              <a:buChar char="●"/>
            </a:pPr>
            <a:r>
              <a:rPr lang="en">
                <a:solidFill>
                  <a:srgbClr val="233A44"/>
                </a:solidFill>
                <a:latin typeface="Times New Roman"/>
                <a:ea typeface="Times New Roman"/>
                <a:cs typeface="Times New Roman"/>
                <a:sym typeface="Times New Roman"/>
              </a:rPr>
              <a:t>Krishan Sritharan- </a:t>
            </a:r>
            <a:r>
              <a:rPr lang="en">
                <a:solidFill>
                  <a:srgbClr val="233A44"/>
                </a:solidFill>
                <a:latin typeface="Times New Roman"/>
                <a:ea typeface="Times New Roman"/>
                <a:cs typeface="Times New Roman"/>
                <a:sym typeface="Times New Roman"/>
              </a:rPr>
              <a:t>Report Manager</a:t>
            </a:r>
            <a:endParaRPr>
              <a:solidFill>
                <a:srgbClr val="233A44"/>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233A44"/>
              </a:buClr>
              <a:buSzPts val="1800"/>
              <a:buFont typeface="Times New Roman"/>
              <a:buChar char="●"/>
            </a:pPr>
            <a:r>
              <a:rPr lang="en">
                <a:solidFill>
                  <a:srgbClr val="233A44"/>
                </a:solidFill>
                <a:latin typeface="Times New Roman"/>
                <a:ea typeface="Times New Roman"/>
                <a:cs typeface="Times New Roman"/>
                <a:sym typeface="Times New Roman"/>
              </a:rPr>
              <a:t>Chance Webster- Meeting Facil</a:t>
            </a:r>
            <a:r>
              <a:rPr lang="en">
                <a:solidFill>
                  <a:srgbClr val="233A44"/>
                </a:solidFill>
                <a:latin typeface="Times New Roman"/>
                <a:ea typeface="Times New Roman"/>
                <a:cs typeface="Times New Roman"/>
                <a:sym typeface="Times New Roman"/>
              </a:rPr>
              <a:t>itator</a:t>
            </a:r>
            <a:endParaRPr>
              <a:solidFill>
                <a:srgbClr val="233A44"/>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and Project Statement</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600"/>
              </a:spcBef>
              <a:spcAft>
                <a:spcPts val="0"/>
              </a:spcAft>
              <a:buClr>
                <a:srgbClr val="000000"/>
              </a:buClr>
              <a:buSzPts val="1600"/>
              <a:buChar char="●"/>
            </a:pPr>
            <a:r>
              <a:rPr lang="en" sz="1600">
                <a:solidFill>
                  <a:srgbClr val="000000"/>
                </a:solidFill>
                <a:latin typeface="Times New Roman"/>
                <a:ea typeface="Times New Roman"/>
                <a:cs typeface="Times New Roman"/>
                <a:sym typeface="Times New Roman"/>
              </a:rPr>
              <a:t>With Covid-19 limiting lab availability to students, it is difficult for electrical engineering students to work with any hardware because they do not have power supplies to test their circuits.  It would be beneficial for students studying electrical engineering to have access to a power supply at home during this pandemic.</a:t>
            </a:r>
            <a:endParaRPr sz="1600">
              <a:solidFill>
                <a:srgbClr val="000000"/>
              </a:solidFill>
              <a:latin typeface="Times New Roman"/>
              <a:ea typeface="Times New Roman"/>
              <a:cs typeface="Times New Roman"/>
              <a:sym typeface="Times New Roman"/>
            </a:endParaRPr>
          </a:p>
          <a:p>
            <a:pPr indent="-330200" lvl="0" marL="457200" rtl="0" algn="l">
              <a:lnSpc>
                <a:spcPct val="150000"/>
              </a:lnSpc>
              <a:spcBef>
                <a:spcPts val="1000"/>
              </a:spcBef>
              <a:spcAft>
                <a:spcPts val="1000"/>
              </a:spcAft>
              <a:buClr>
                <a:srgbClr val="000000"/>
              </a:buClr>
              <a:buSzPts val="1600"/>
              <a:buChar char="●"/>
            </a:pPr>
            <a:r>
              <a:rPr lang="en" sz="1600">
                <a:solidFill>
                  <a:srgbClr val="000000"/>
                </a:solidFill>
                <a:latin typeface="Times New Roman"/>
                <a:ea typeface="Times New Roman"/>
                <a:cs typeface="Times New Roman"/>
                <a:sym typeface="Times New Roman"/>
              </a:rPr>
              <a:t>The solution for this problem is to design an affordable power supply that any electrical engineering student can easily build and operate from home.  This will allow students to perform any hardware labs for their electrical engineering courses without requiring access to an on-campus lab.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2903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Requirements</a:t>
            </a:r>
            <a:endParaRPr/>
          </a:p>
        </p:txBody>
      </p:sp>
      <p:sp>
        <p:nvSpPr>
          <p:cNvPr id="85" name="Google Shape;85;p16"/>
          <p:cNvSpPr txBox="1"/>
          <p:nvPr>
            <p:ph idx="1" type="body"/>
          </p:nvPr>
        </p:nvSpPr>
        <p:spPr>
          <a:xfrm>
            <a:off x="285900" y="963375"/>
            <a:ext cx="8520600" cy="3302700"/>
          </a:xfrm>
          <a:prstGeom prst="rect">
            <a:avLst/>
          </a:prstGeom>
        </p:spPr>
        <p:txBody>
          <a:bodyPr anchorCtr="0" anchor="t" bIns="91425" lIns="91425" spcFirstLastPara="1" rIns="91425" wrap="square" tIns="91425">
            <a:normAutofit/>
          </a:bodyPr>
          <a:lstStyle/>
          <a:p>
            <a:pPr indent="-482600" lvl="0" marL="571500"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Input:  120 Vrms AC wall power </a:t>
            </a:r>
            <a:endParaRPr sz="1600">
              <a:solidFill>
                <a:srgbClr val="000000"/>
              </a:solidFill>
              <a:latin typeface="Times New Roman"/>
              <a:ea typeface="Times New Roman"/>
              <a:cs typeface="Times New Roman"/>
              <a:sym typeface="Times New Roman"/>
            </a:endParaRPr>
          </a:p>
          <a:p>
            <a:pPr indent="-482600" lvl="0" marL="571500"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Four Functional Outputs:</a:t>
            </a:r>
            <a:endParaRPr sz="1600">
              <a:solidFill>
                <a:srgbClr val="000000"/>
              </a:solidFill>
              <a:latin typeface="Times New Roman"/>
              <a:ea typeface="Times New Roman"/>
              <a:cs typeface="Times New Roman"/>
              <a:sym typeface="Times New Roman"/>
            </a:endParaRPr>
          </a:p>
          <a:p>
            <a:pPr indent="-482600" lvl="1" marL="1838858"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DC 1: 2V to 25V adjustable. 1A max current. Binding post connection. </a:t>
            </a:r>
            <a:endParaRPr sz="1600">
              <a:solidFill>
                <a:srgbClr val="000000"/>
              </a:solidFill>
              <a:latin typeface="Times New Roman"/>
              <a:ea typeface="Times New Roman"/>
              <a:cs typeface="Times New Roman"/>
              <a:sym typeface="Times New Roman"/>
            </a:endParaRPr>
          </a:p>
          <a:p>
            <a:pPr indent="-482600" lvl="1" marL="1838858"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DC 2: -2V to -25V adjustable. 1A max current. Binding post connection.</a:t>
            </a:r>
            <a:endParaRPr sz="1600">
              <a:solidFill>
                <a:srgbClr val="000000"/>
              </a:solidFill>
              <a:latin typeface="Times New Roman"/>
              <a:ea typeface="Times New Roman"/>
              <a:cs typeface="Times New Roman"/>
              <a:sym typeface="Times New Roman"/>
            </a:endParaRPr>
          </a:p>
          <a:p>
            <a:pPr indent="-482600" lvl="1" marL="1838858"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DC 3: 1V to 10V adjustable. 1A max current. Binding post connection.</a:t>
            </a:r>
            <a:endParaRPr sz="1600">
              <a:solidFill>
                <a:srgbClr val="000000"/>
              </a:solidFill>
              <a:latin typeface="Times New Roman"/>
              <a:ea typeface="Times New Roman"/>
              <a:cs typeface="Times New Roman"/>
              <a:sym typeface="Times New Roman"/>
            </a:endParaRPr>
          </a:p>
          <a:p>
            <a:pPr indent="-482600" lvl="1" marL="1838858"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DC 4: 5V fixed. 2A max current. USB type A connection. </a:t>
            </a:r>
            <a:endParaRPr sz="1600">
              <a:solidFill>
                <a:srgbClr val="000000"/>
              </a:solidFill>
              <a:latin typeface="Times New Roman"/>
              <a:ea typeface="Times New Roman"/>
              <a:cs typeface="Times New Roman"/>
              <a:sym typeface="Times New Roman"/>
            </a:endParaRPr>
          </a:p>
          <a:p>
            <a:pPr indent="-482600" lvl="0" marL="571500"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Size of the unit: 7”x 4”x 2”</a:t>
            </a:r>
            <a:endParaRPr sz="1600">
              <a:solidFill>
                <a:srgbClr val="000000"/>
              </a:solidFill>
              <a:latin typeface="Times New Roman"/>
              <a:ea typeface="Times New Roman"/>
              <a:cs typeface="Times New Roman"/>
              <a:sym typeface="Times New Roman"/>
            </a:endParaRPr>
          </a:p>
          <a:p>
            <a:pPr indent="-482600" lvl="0" marL="571500"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Maximum Cost: $100 per unit</a:t>
            </a:r>
            <a:endParaRPr sz="1600">
              <a:solidFill>
                <a:srgbClr val="000000"/>
              </a:solidFill>
              <a:latin typeface="Times New Roman"/>
              <a:ea typeface="Times New Roman"/>
              <a:cs typeface="Times New Roman"/>
              <a:sym typeface="Times New Roman"/>
            </a:endParaRPr>
          </a:p>
          <a:p>
            <a:pPr indent="-482600" lvl="0" marL="571500" rtl="0" algn="l">
              <a:lnSpc>
                <a:spcPct val="100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Microcontroller (Optional)</a:t>
            </a:r>
            <a:endParaRPr sz="1600">
              <a:solidFill>
                <a:srgbClr val="000000"/>
              </a:solidFill>
              <a:latin typeface="Times New Roman"/>
              <a:ea typeface="Times New Roman"/>
              <a:cs typeface="Times New Roman"/>
              <a:sym typeface="Times New Roman"/>
            </a:endParaRPr>
          </a:p>
          <a:p>
            <a:pPr indent="-330200" lvl="0" marL="457200" marR="94852" rtl="0" algn="l">
              <a:lnSpc>
                <a:spcPct val="98445"/>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  LCD (Optional) </a:t>
            </a: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Intended Users and Uses</a:t>
            </a:r>
            <a:endParaRPr/>
          </a:p>
        </p:txBody>
      </p:sp>
      <p:sp>
        <p:nvSpPr>
          <p:cNvPr id="91" name="Google Shape;91;p17"/>
          <p:cNvSpPr txBox="1"/>
          <p:nvPr>
            <p:ph idx="1" type="body"/>
          </p:nvPr>
        </p:nvSpPr>
        <p:spPr>
          <a:xfrm>
            <a:off x="311700" y="125987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Students taking circuit based classes that are virtual or would like to test circuits at home</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EE 201</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EE 230</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3480550" y="1946100"/>
            <a:ext cx="4651500" cy="2616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Development</a:t>
            </a:r>
            <a:r>
              <a:rPr lang="en"/>
              <a:t> Standards</a:t>
            </a:r>
            <a:endParaRPr/>
          </a:p>
        </p:txBody>
      </p:sp>
      <p:sp>
        <p:nvSpPr>
          <p:cNvPr id="98" name="Google Shape;98;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1200"/>
              </a:spcBef>
              <a:spcAft>
                <a:spcPts val="0"/>
              </a:spcAft>
              <a:buClr>
                <a:srgbClr val="233A44"/>
              </a:buClr>
              <a:buSzPts val="1600"/>
              <a:buFont typeface="Times New Roman"/>
              <a:buChar char="●"/>
            </a:pPr>
            <a:r>
              <a:rPr lang="en" sz="1600">
                <a:solidFill>
                  <a:srgbClr val="233A44"/>
                </a:solidFill>
                <a:latin typeface="Times New Roman"/>
                <a:ea typeface="Times New Roman"/>
                <a:cs typeface="Times New Roman"/>
                <a:sym typeface="Times New Roman"/>
              </a:rPr>
              <a:t>IEEE 1100 - 2005: Recommended Practice for Powering and Grounding Electronic Equipment  </a:t>
            </a:r>
            <a:endParaRPr sz="1600">
              <a:solidFill>
                <a:srgbClr val="233A44"/>
              </a:solidFill>
              <a:latin typeface="Times New Roman"/>
              <a:ea typeface="Times New Roman"/>
              <a:cs typeface="Times New Roman"/>
              <a:sym typeface="Times New Roman"/>
            </a:endParaRPr>
          </a:p>
          <a:p>
            <a:pPr indent="-330200" lvl="1" marL="914400" rtl="0" algn="l">
              <a:lnSpc>
                <a:spcPct val="150000"/>
              </a:lnSpc>
              <a:spcBef>
                <a:spcPts val="0"/>
              </a:spcBef>
              <a:spcAft>
                <a:spcPts val="0"/>
              </a:spcAft>
              <a:buClr>
                <a:srgbClr val="233A44"/>
              </a:buClr>
              <a:buSzPts val="1600"/>
              <a:buFont typeface="Times New Roman"/>
              <a:buChar char="○"/>
            </a:pPr>
            <a:r>
              <a:rPr lang="en" sz="1600">
                <a:solidFill>
                  <a:srgbClr val="233A44"/>
                </a:solidFill>
                <a:latin typeface="Times New Roman"/>
                <a:ea typeface="Times New Roman"/>
                <a:cs typeface="Times New Roman"/>
                <a:sym typeface="Times New Roman"/>
              </a:rPr>
              <a:t>This standard provides guidance on how to enhance performance and keep safety protocols.  It also includes how to protect the devices and resolve any problems with select instruments.  </a:t>
            </a:r>
            <a:endParaRPr sz="1600">
              <a:solidFill>
                <a:srgbClr val="233A44"/>
              </a:solidFill>
              <a:latin typeface="Times New Roman"/>
              <a:ea typeface="Times New Roman"/>
              <a:cs typeface="Times New Roman"/>
              <a:sym typeface="Times New Roman"/>
            </a:endParaRPr>
          </a:p>
          <a:p>
            <a:pPr indent="-330200" lvl="0" marL="457200" rtl="0" algn="l">
              <a:lnSpc>
                <a:spcPct val="150000"/>
              </a:lnSpc>
              <a:spcBef>
                <a:spcPts val="0"/>
              </a:spcBef>
              <a:spcAft>
                <a:spcPts val="0"/>
              </a:spcAft>
              <a:buClr>
                <a:srgbClr val="233A44"/>
              </a:buClr>
              <a:buSzPts val="1600"/>
              <a:buFont typeface="Times New Roman"/>
              <a:buChar char="●"/>
            </a:pPr>
            <a:r>
              <a:rPr lang="en" sz="1600">
                <a:solidFill>
                  <a:srgbClr val="233A44"/>
                </a:solidFill>
                <a:latin typeface="Times New Roman"/>
                <a:ea typeface="Times New Roman"/>
                <a:cs typeface="Times New Roman"/>
                <a:sym typeface="Times New Roman"/>
              </a:rPr>
              <a:t>IEEE 1332 - 2012: Standard Reliability Program for the Development and Production of Electronic Products </a:t>
            </a:r>
            <a:endParaRPr sz="1600">
              <a:solidFill>
                <a:srgbClr val="233A44"/>
              </a:solidFill>
              <a:latin typeface="Times New Roman"/>
              <a:ea typeface="Times New Roman"/>
              <a:cs typeface="Times New Roman"/>
              <a:sym typeface="Times New Roman"/>
            </a:endParaRPr>
          </a:p>
          <a:p>
            <a:pPr indent="-330200" lvl="1" marL="914400" rtl="0" algn="l">
              <a:lnSpc>
                <a:spcPct val="150000"/>
              </a:lnSpc>
              <a:spcBef>
                <a:spcPts val="0"/>
              </a:spcBef>
              <a:spcAft>
                <a:spcPts val="0"/>
              </a:spcAft>
              <a:buClr>
                <a:srgbClr val="233A44"/>
              </a:buClr>
              <a:buSzPts val="1600"/>
              <a:buFont typeface="Times New Roman"/>
              <a:buChar char="○"/>
            </a:pPr>
            <a:r>
              <a:rPr lang="en" sz="1600">
                <a:solidFill>
                  <a:srgbClr val="233A44"/>
                </a:solidFill>
                <a:latin typeface="Times New Roman"/>
                <a:ea typeface="Times New Roman"/>
                <a:cs typeface="Times New Roman"/>
                <a:sym typeface="Times New Roman"/>
              </a:rPr>
              <a:t>This standard provides guidance for communication between designer and consumer on best practices for reliability and consistency of electronic products.</a:t>
            </a:r>
            <a:endParaRPr sz="1600">
              <a:solidFill>
                <a:srgbClr val="233A44"/>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600">
              <a:solidFill>
                <a:srgbClr val="233A44"/>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Overview</a:t>
            </a:r>
            <a:endParaRPr/>
          </a:p>
        </p:txBody>
      </p:sp>
      <p:sp>
        <p:nvSpPr>
          <p:cNvPr id="104" name="Google Shape;104;p19"/>
          <p:cNvSpPr txBox="1"/>
          <p:nvPr>
            <p:ph idx="1" type="body"/>
          </p:nvPr>
        </p:nvSpPr>
        <p:spPr>
          <a:xfrm>
            <a:off x="369800" y="1311575"/>
            <a:ext cx="5122200" cy="3302700"/>
          </a:xfrm>
          <a:prstGeom prst="rect">
            <a:avLst/>
          </a:prstGeom>
        </p:spPr>
        <p:txBody>
          <a:bodyPr anchorCtr="0" anchor="t" bIns="91425" lIns="91425" spcFirstLastPara="1" rIns="91425" wrap="square" tIns="91425">
            <a:normAutofit/>
          </a:bodyPr>
          <a:lstStyle/>
          <a:p>
            <a:pPr indent="-336550" lvl="0" marL="457200" rtl="0" algn="l">
              <a:lnSpc>
                <a:spcPct val="115000"/>
              </a:lnSpc>
              <a:spcBef>
                <a:spcPts val="600"/>
              </a:spcBef>
              <a:spcAft>
                <a:spcPts val="0"/>
              </a:spcAft>
              <a:buClr>
                <a:srgbClr val="000000"/>
              </a:buClr>
              <a:buSzPts val="1700"/>
              <a:buChar char="●"/>
            </a:pPr>
            <a:r>
              <a:rPr lang="en" sz="1700">
                <a:solidFill>
                  <a:srgbClr val="000000"/>
                </a:solidFill>
              </a:rPr>
              <a:t>Multiple voltage regulators</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I/O</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Rotary Encoder</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2x16 LCD display</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Four buttons</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Four outputs (3 binding posts + USB-A) </a:t>
            </a:r>
            <a:endParaRPr sz="1700">
              <a:solidFill>
                <a:srgbClr val="000000"/>
              </a:solidFill>
            </a:endParaRPr>
          </a:p>
          <a:p>
            <a:pPr indent="-336550" lvl="1" marL="914400" rtl="0" algn="l">
              <a:lnSpc>
                <a:spcPct val="115000"/>
              </a:lnSpc>
              <a:spcBef>
                <a:spcPts val="0"/>
              </a:spcBef>
              <a:spcAft>
                <a:spcPts val="0"/>
              </a:spcAft>
              <a:buClr>
                <a:srgbClr val="000000"/>
              </a:buClr>
              <a:buSzPts val="1700"/>
              <a:buChar char="○"/>
            </a:pPr>
            <a:r>
              <a:rPr lang="en" sz="1700">
                <a:solidFill>
                  <a:srgbClr val="000000"/>
                </a:solidFill>
              </a:rPr>
              <a:t>Universal ground (Binding post)</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Microcontroller</a:t>
            </a:r>
            <a:endParaRPr sz="1700">
              <a:solidFill>
                <a:srgbClr val="000000"/>
              </a:solidFill>
            </a:endParaRPr>
          </a:p>
        </p:txBody>
      </p:sp>
      <p:pic>
        <p:nvPicPr>
          <p:cNvPr id="105" name="Google Shape;105;p19"/>
          <p:cNvPicPr preferRelativeResize="0"/>
          <p:nvPr/>
        </p:nvPicPr>
        <p:blipFill>
          <a:blip r:embed="rId3">
            <a:alphaModFix/>
          </a:blip>
          <a:stretch>
            <a:fillRect/>
          </a:stretch>
        </p:blipFill>
        <p:spPr>
          <a:xfrm>
            <a:off x="5746500" y="1639200"/>
            <a:ext cx="3309875" cy="2719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Safety</a:t>
            </a:r>
            <a:endParaRPr/>
          </a:p>
        </p:txBody>
      </p:sp>
      <p:sp>
        <p:nvSpPr>
          <p:cNvPr id="111" name="Google Shape;111;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Limited output currents</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Limit exposed wiring</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Safety guide in the user manual</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Rubber feet to keep device from sliding</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Fan for cooling</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Block Diagram</a:t>
            </a:r>
            <a:endParaRPr/>
          </a:p>
        </p:txBody>
      </p:sp>
      <p:pic>
        <p:nvPicPr>
          <p:cNvPr id="117" name="Google Shape;117;p21"/>
          <p:cNvPicPr preferRelativeResize="0"/>
          <p:nvPr/>
        </p:nvPicPr>
        <p:blipFill>
          <a:blip r:embed="rId3">
            <a:alphaModFix/>
          </a:blip>
          <a:stretch>
            <a:fillRect/>
          </a:stretch>
        </p:blipFill>
        <p:spPr>
          <a:xfrm>
            <a:off x="851899" y="1064700"/>
            <a:ext cx="6215950" cy="3582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